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66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8"/>
    <p:restoredTop sz="94611"/>
  </p:normalViewPr>
  <p:slideViewPr>
    <p:cSldViewPr snapToGrid="0" snapToObjects="1">
      <p:cViewPr varScale="1">
        <p:scale>
          <a:sx n="85" d="100"/>
          <a:sy n="85" d="100"/>
        </p:scale>
        <p:origin x="2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464" y="1371600"/>
            <a:ext cx="10863072" cy="1344168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464" y="2715767"/>
            <a:ext cx="10863072" cy="667512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040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B24B7733-8A7E-4238-A534-D9FD632E55AD}" type="datetimeFigureOut">
              <a:rPr lang="en-US"/>
              <a:pPr>
                <a:defRPr/>
              </a:pPr>
              <a:t>11/13/17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040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040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3711EAF3-3628-4201-A553-9D9A911AB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7" y="416860"/>
            <a:ext cx="5120640" cy="1994647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387" y="2438400"/>
            <a:ext cx="512064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406727" y="430306"/>
            <a:ext cx="512064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12C4-896A-407F-9C08-69331B93F983}" type="datetimeFigureOut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11/13/17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437C-50B9-4989-8E26-0409EC93AF4B}" type="slidenum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E489-CD9A-4CCE-BF44-0423374B2A00}" type="datetimeFigureOut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11/13/17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3DA0-1A09-4B22-BEB8-A281C0B51D46}" type="slidenum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81883" y="417513"/>
            <a:ext cx="21336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566" y="417513"/>
            <a:ext cx="8665633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EDC7-7E20-4ECD-8136-85233D3AE921}" type="datetimeFigureOut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11/13/17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F4D5A-940C-48BC-A491-6300AB31C255}" type="slidenum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040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1232E5BD-70D3-4F75-B632-14F1019CE08F}" type="datetimeFigureOut">
              <a:rPr lang="en-US"/>
              <a:pPr>
                <a:defRPr/>
              </a:pPr>
              <a:t>11/13/17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040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4040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43FEC516-648D-4B03-9D24-6C6E75DAB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A2A5E-B373-4009-8EB9-DC25CFE00F89}" type="datetimeFigureOut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11/13/17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4CE3-AD69-402C-AA56-15C3ABBAA267}" type="slidenum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634" y="4343399"/>
            <a:ext cx="10862732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634" y="5688106"/>
            <a:ext cx="10862733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641600" y="685800"/>
            <a:ext cx="69088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67A1239B-33F2-477C-8CFF-D70571B6EFA3}" type="datetimeFigureOut">
              <a:rPr 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11/13/17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8B61D6AC-9C28-444F-A3F6-2E5DBE9AB09A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4" y="1774826"/>
            <a:ext cx="10862733" cy="1873250"/>
          </a:xfrm>
        </p:spPr>
        <p:txBody>
          <a:bodyPr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4" y="3654520"/>
            <a:ext cx="1086273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A5E43-7BAD-4A51-BE31-18918D10F4CD}" type="datetimeFigureOut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11/13/17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8438-3533-495E-9FAB-FBDAA324B18B}" type="slidenum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4" y="94130"/>
            <a:ext cx="10862735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33" y="1762125"/>
            <a:ext cx="512064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6728" y="1762125"/>
            <a:ext cx="512064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DEDA-EA63-4AAE-BEC4-80C63A090D0A}" type="datetimeFigureOut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11/13/17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FADCD-26D1-4898-9031-AEB7B4F34C7B}" type="slidenum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70984" y="2352675"/>
            <a:ext cx="5120216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07151" y="2352675"/>
            <a:ext cx="5120216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4" y="94130"/>
            <a:ext cx="10862735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550894"/>
            <a:ext cx="512064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633" y="2541494"/>
            <a:ext cx="512064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6728" y="1550894"/>
            <a:ext cx="512064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6728" y="2541494"/>
            <a:ext cx="512064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B0508-8A1A-4403-939D-C4F6B0DAE069}" type="datetimeFigureOut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11/13/17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D26B6-DF20-4A0F-B307-0101E1BAF1AD}" type="slidenum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7830C-AB4C-4E45-AE7E-E5702991BDEF}" type="datetimeFigureOut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11/13/17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EA84-F936-43B8-B170-B23CEFE188FF}" type="slidenum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D7F49-7EA1-4382-8010-D3C16DB23C78}" type="datetimeFigureOut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11/13/17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8143-E5D5-4F24-B561-3DCA346C9FEE}" type="slidenum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7" y="416860"/>
            <a:ext cx="5120640" cy="1994647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043" y="403413"/>
            <a:ext cx="512064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387" y="2438400"/>
            <a:ext cx="5120640" cy="3316942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7A912-4664-4690-B3AC-F6E9875D9216}" type="datetimeFigureOut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11/13/17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3C0C-B500-42B2-B56F-928BA182317D}" type="slidenum">
              <a:rPr lang="en-US">
                <a:solidFill>
                  <a:prstClr val="white">
                    <a:lumMod val="75000"/>
                    <a:lumOff val="2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64634" y="93663"/>
            <a:ext cx="10862733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4634" y="1762125"/>
            <a:ext cx="10862733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88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F97B3BD-527A-4BF1-8086-367AE69167FD}" type="datetimeFigureOut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</a:rPr>
              <a:pPr defTabSz="457200">
                <a:defRPr/>
              </a:pPr>
              <a:t>11/13/17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108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B34563F-7DCF-4386-A68C-1380B80D676E}" type="slidenum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97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istral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istral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istral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istral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istral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istral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istral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istral" pitchFamily="66" charset="0"/>
        </a:defRPr>
      </a:lvl9pPr>
    </p:titleStyle>
    <p:bodyStyle>
      <a:lvl1pPr marL="457200" indent="-457200" algn="l" rtl="0" eaLnBrk="0" fontAlgn="base" hangingPunct="0">
        <a:spcBef>
          <a:spcPts val="2000"/>
        </a:spcBef>
        <a:spcAft>
          <a:spcPct val="0"/>
        </a:spcAft>
        <a:buClr>
          <a:srgbClr val="404040"/>
        </a:buClr>
        <a:buSzPct val="75000"/>
        <a:buFont typeface="Wingdings 2" pitchFamily="18" charset="2"/>
        <a:buChar char="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7F7F7F"/>
        </a:buClr>
        <a:buSzPct val="75000"/>
        <a:buFont typeface="Wingdings 2" pitchFamily="18" charset="2"/>
        <a:buChar char="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75000"/>
        <a:buFont typeface="Wingdings 2" pitchFamily="18" charset="2"/>
        <a:buChar char="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828800" indent="-457200" algn="l" rtl="0" eaLnBrk="0" fontAlgn="base" hangingPunct="0">
        <a:spcBef>
          <a:spcPts val="600"/>
        </a:spcBef>
        <a:spcAft>
          <a:spcPct val="0"/>
        </a:spcAft>
        <a:buClr>
          <a:srgbClr val="7F7F7F"/>
        </a:buClr>
        <a:buSzPct val="75000"/>
        <a:buFont typeface="Wingdings 2" pitchFamily="18" charset="2"/>
        <a:buChar char="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2860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75000"/>
        <a:buFont typeface="Wingdings 2" pitchFamily="18" charset="2"/>
        <a:buChar char="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hyperlink" Target="http://outdooreducation.sjcoe.org/content.aspx?ID=953&amp;title=Week" TargetMode="External"/><Relationship Id="rId9" Type="http://schemas.openxmlformats.org/officeDocument/2006/relationships/image" Target="../media/image10.jpe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iponagregg.weebly.com/science-camp.html" TargetMode="External"/><Relationship Id="rId3" Type="http://schemas.openxmlformats.org/officeDocument/2006/relationships/hyperlink" Target="http://www.outdooreducation.sjcoe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988" y="1"/>
            <a:ext cx="8122024" cy="200526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apitals"/>
                <a:cs typeface="Capitals"/>
              </a:rPr>
              <a:t>San Joaquin Outdoor School-Jones Gulch</a:t>
            </a:r>
            <a:endParaRPr lang="en-US" dirty="0">
              <a:latin typeface="Capitals"/>
              <a:cs typeface="Capital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5107" y="2200541"/>
            <a:ext cx="4725199" cy="3839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cap="small" dirty="0" smtClean="0">
                <a:latin typeface="Capitals"/>
                <a:cs typeface="Capitals"/>
              </a:rPr>
              <a:t>Science Camp in the Redwood Forest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2" y="2584442"/>
            <a:ext cx="7458636" cy="42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747724" y="1487656"/>
            <a:ext cx="8147050" cy="515657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DO NOT </a:t>
            </a:r>
            <a:r>
              <a:rPr lang="en-US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send luggage with wheels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Students MUST be able to carry </a:t>
            </a:r>
            <a:r>
              <a:rPr lang="en-US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all</a:t>
            </a:r>
            <a:r>
              <a:rPr lang="en-US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 of their own luggage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Students MUST be able to pack their own bags on Friday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Students may bring a backpack, but it has to stay with them during bus </a:t>
            </a:r>
            <a:r>
              <a:rPr lang="en-US" alt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trips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endParaRPr lang="en-US" altLang="en-US" sz="2800" dirty="0">
              <a:solidFill>
                <a:schemeClr val="bg1">
                  <a:lumMod val="95000"/>
                  <a:lumOff val="5000"/>
                </a:schemeClr>
              </a:solidFill>
              <a:sym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endParaRPr lang="en-US" altLang="en-US" sz="2000" dirty="0">
              <a:solidFill>
                <a:schemeClr val="bg1">
                  <a:lumMod val="95000"/>
                  <a:lumOff val="5000"/>
                </a:schemeClr>
              </a:solidFill>
              <a:sym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endParaRPr lang="en-US" altLang="en-US" sz="2000" dirty="0">
              <a:solidFill>
                <a:schemeClr val="bg1">
                  <a:lumMod val="95000"/>
                  <a:lumOff val="5000"/>
                </a:schemeClr>
              </a:solidFill>
              <a:sym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3599" y="14380"/>
            <a:ext cx="9144000" cy="895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5000" dirty="0">
                <a:latin typeface="Capitals"/>
                <a:cs typeface="Capitals"/>
              </a:rPr>
              <a:t>Packing </a:t>
            </a:r>
            <a:r>
              <a:rPr lang="en-US" sz="5000" dirty="0" err="1">
                <a:latin typeface="Capitals"/>
                <a:cs typeface="Capitals"/>
              </a:rPr>
              <a:t>ctd</a:t>
            </a:r>
            <a:r>
              <a:rPr lang="en-US" sz="5000" dirty="0">
                <a:latin typeface="Capitals"/>
                <a:cs typeface="Capital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3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0"/>
            <a:ext cx="9144000" cy="7826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4000" dirty="0">
                <a:latin typeface="Capitals"/>
                <a:cs typeface="Capitals"/>
              </a:rPr>
              <a:t>Health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714500" y="1187450"/>
            <a:ext cx="8616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 sz="2200">
                <a:solidFill>
                  <a:srgbClr val="404040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7F7F7F"/>
              </a:buClr>
              <a:buSzPct val="75000"/>
              <a:buFont typeface="Wingdings 2" pitchFamily="18" charset="2"/>
              <a:buChar char=""/>
              <a:defRPr sz="2000">
                <a:solidFill>
                  <a:srgbClr val="404040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7F7F7F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862138" y="1187451"/>
            <a:ext cx="861695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 sz="2200">
                <a:solidFill>
                  <a:srgbClr val="404040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7F7F7F"/>
              </a:buClr>
              <a:buSzPct val="75000"/>
              <a:buFont typeface="Wingdings 2" pitchFamily="18" charset="2"/>
              <a:buChar char=""/>
              <a:defRPr sz="2000">
                <a:solidFill>
                  <a:srgbClr val="404040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7F7F7F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 typeface="Wingdings" pitchFamily="2" charset="2"/>
              <a:buChar char=""/>
            </a:pPr>
            <a:endParaRPr lang="en-US" altLang="en-US" sz="1800" dirty="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sym typeface="Arial" pitchFamily="34" charset="0"/>
              </a:rPr>
              <a:t>We have a residential Emergency Medical Technician on call 24 hours a day.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sym typeface="Arial" pitchFamily="34" charset="0"/>
              </a:rPr>
              <a:t>During the night, cabins are checked by teachers, naturalists and the Evening Site Director.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sym typeface="Arial" pitchFamily="34" charset="0"/>
              </a:rPr>
              <a:t>Office is equipped and prepared for standard health issues.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sym typeface="Arial" pitchFamily="34" charset="0"/>
              </a:rPr>
              <a:t>Parents will be notified of pertinent health conditions. 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sym typeface="Arial" pitchFamily="34" charset="0"/>
              </a:rPr>
              <a:t>If a student becomes ill, parents will be called to pick them up.</a:t>
            </a:r>
            <a:endParaRPr lang="en-US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639" y="1514476"/>
            <a:ext cx="8594725" cy="5343525"/>
          </a:xfrm>
        </p:spPr>
        <p:txBody>
          <a:bodyPr rtlCol="0" anchor="ctr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"/>
              <a:defRPr/>
            </a:pP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sym typeface="Arial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3400" b="1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Any type </a:t>
            </a: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of over the counter medications, prescribed medications, or vitamins MUST have a Doctor’s release form.  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Prescription over the counter meds, and vitamins will be turned in on the form in your packets.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Epi-pens, inhaled asthma medications, and diabetic medications will be turned in on the form in your packets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Be aware both forms are double sided, and BOTH sides must be filled out.</a:t>
            </a: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In addition to physician and parent signature, the Med Form must also have the medication’s name, </a:t>
            </a:r>
            <a:r>
              <a:rPr lang="en-US" sz="3400" b="1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dosage, and frequency</a:t>
            </a: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. 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For over the counter meds, “As Label Indicates”, is appropriate.  </a:t>
            </a: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All medications must be sent in the </a:t>
            </a:r>
            <a:r>
              <a:rPr lang="en-US" sz="3400" b="1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original packaging </a:t>
            </a: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or in prescribed bottles </a:t>
            </a:r>
            <a:r>
              <a:rPr lang="en-US" sz="3400" b="1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with your child’s name on it.</a:t>
            </a: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These forms must be returned to your child’s teacher </a:t>
            </a:r>
            <a:r>
              <a:rPr lang="en-US" sz="3400" b="1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two weeks </a:t>
            </a: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prior to departure.</a:t>
            </a: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When packing Meds for camp please place medication in a Ziploc bag labeled with your child’s name. </a:t>
            </a: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3400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If you have any questions, please don’t hesitate to call Amy, the SJOE Administrative Assistant. Also, there is additional guidance on our website for sending medications to Science Camp.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		        	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3500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•••</a:t>
            </a:r>
            <a:r>
              <a:rPr lang="en-US" sz="3500" b="1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Please only send medicine that your child absolutely needs•••</a:t>
            </a:r>
            <a:endParaRPr lang="en-US" sz="3500" dirty="0">
              <a:solidFill>
                <a:srgbClr val="CC0000"/>
              </a:solidFill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"/>
            <a:ext cx="9144000" cy="7667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4400" dirty="0">
                <a:latin typeface="Capitals"/>
                <a:cs typeface="Capitals"/>
              </a:rPr>
              <a:t>Medication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8639" y="868363"/>
            <a:ext cx="8594725" cy="64611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1700" dirty="0">
                <a:latin typeface="Capitals"/>
                <a:cs typeface="Capitals"/>
              </a:rPr>
              <a:t>For your Child’s Health and our Program’s Longevity, </a:t>
            </a:r>
          </a:p>
          <a:p>
            <a:pPr algn="ctr">
              <a:defRPr/>
            </a:pPr>
            <a:r>
              <a:rPr lang="en-US" sz="1900" dirty="0">
                <a:latin typeface="Capitals"/>
                <a:cs typeface="Capitals"/>
              </a:rPr>
              <a:t>There are</a:t>
            </a:r>
            <a:r>
              <a:rPr lang="en-US" sz="1900" b="1" dirty="0">
                <a:latin typeface="Capitals"/>
                <a:cs typeface="Capitals"/>
              </a:rPr>
              <a:t> no exceptions </a:t>
            </a:r>
            <a:r>
              <a:rPr lang="en-US" sz="1900" dirty="0">
                <a:latin typeface="Capitals"/>
                <a:cs typeface="Capitals"/>
              </a:rPr>
              <a:t>to these rules.</a:t>
            </a:r>
          </a:p>
        </p:txBody>
      </p:sp>
    </p:spTree>
    <p:extLst>
      <p:ext uri="{BB962C8B-B14F-4D97-AF65-F5344CB8AC3E}">
        <p14:creationId xmlns:p14="http://schemas.microsoft.com/office/powerpoint/2010/main" val="21108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ocs01\clients$\drandrup\My Documents\My Pictures\2015-09-23 I phone 92315\I phone 92315 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0"/>
            <a:ext cx="9144000" cy="7826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4000" dirty="0" smtClean="0">
                <a:latin typeface="Capitals"/>
                <a:cs typeface="Capitals"/>
              </a:rPr>
              <a:t>Cost of Camp</a:t>
            </a:r>
            <a:endParaRPr lang="en-US" sz="4000" dirty="0">
              <a:latin typeface="Capitals"/>
              <a:cs typeface="Capitals"/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714500" y="1187450"/>
            <a:ext cx="8616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 sz="2200">
                <a:solidFill>
                  <a:srgbClr val="404040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7F7F7F"/>
              </a:buClr>
              <a:buSzPct val="75000"/>
              <a:buFont typeface="Wingdings 2" pitchFamily="18" charset="2"/>
              <a:buChar char=""/>
              <a:defRPr sz="2000">
                <a:solidFill>
                  <a:srgbClr val="404040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7F7F7F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862138" y="1187451"/>
            <a:ext cx="9140642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0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 sz="2200">
                <a:solidFill>
                  <a:srgbClr val="404040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7F7F7F"/>
              </a:buClr>
              <a:buSzPct val="75000"/>
              <a:buFont typeface="Wingdings 2" pitchFamily="18" charset="2"/>
              <a:buChar char=""/>
              <a:defRPr sz="2000">
                <a:solidFill>
                  <a:srgbClr val="404040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7F7F7F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 typeface="Wingdings" pitchFamily="2" charset="2"/>
              <a:buChar char=""/>
            </a:pPr>
            <a:endParaRPr lang="en-US" altLang="en-US" sz="1800" dirty="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sym typeface="Arial" pitchFamily="34" charset="0"/>
              </a:rPr>
              <a:t>Science Camp Cost: $305.00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sym typeface="Arial" pitchFamily="34" charset="0"/>
              </a:rPr>
              <a:t>PFC and office personnel will notify families of cost for individual student as soon as possible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sym typeface="Arial" pitchFamily="34" charset="0"/>
              </a:rPr>
              <a:t>COST WILL BE REDUCED IF </a:t>
            </a:r>
            <a:r>
              <a:rPr lang="en-US" alt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sym typeface="Arial" pitchFamily="34" charset="0"/>
              </a:rPr>
              <a:t>YOU FUNRAISED</a:t>
            </a:r>
          </a:p>
          <a:p>
            <a:pPr marL="1028700" lvl="1"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sym typeface="Arial" pitchFamily="34" charset="0"/>
              </a:rPr>
              <a:t>Recycle Center: 2 sessions of 2 hours: 4 hours in total</a:t>
            </a:r>
          </a:p>
          <a:p>
            <a:pPr marL="1028700" lvl="1"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sym typeface="Arial" pitchFamily="34" charset="0"/>
              </a:rPr>
              <a:t>Cookie Dough Sales: Sold 6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1"/>
            <a:ext cx="9144000" cy="6889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4000" dirty="0">
                <a:latin typeface="Capitals"/>
                <a:cs typeface="Capitals"/>
              </a:rPr>
              <a:t>Student Behavior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808164" y="1720850"/>
            <a:ext cx="867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 sz="2200">
                <a:solidFill>
                  <a:srgbClr val="404040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7F7F7F"/>
              </a:buClr>
              <a:buSzPct val="75000"/>
              <a:buFont typeface="Wingdings 2" pitchFamily="18" charset="2"/>
              <a:buChar char=""/>
              <a:defRPr sz="2000">
                <a:solidFill>
                  <a:srgbClr val="404040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7F7F7F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105025" y="890588"/>
            <a:ext cx="82375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 sz="2200">
                <a:solidFill>
                  <a:srgbClr val="404040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7F7F7F"/>
              </a:buClr>
              <a:buSzPct val="75000"/>
              <a:buFont typeface="Wingdings 2" pitchFamily="18" charset="2"/>
              <a:buChar char=""/>
              <a:defRPr sz="2000">
                <a:solidFill>
                  <a:srgbClr val="404040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7F7F7F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Just like in a classroom setting, students are expected to respect each other and follow safety guidelines at Science Camp. These rules are designed to help maintain a healthy learning environment at the school. </a:t>
            </a:r>
            <a:endParaRPr lang="en-US" alt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3078491"/>
            <a:ext cx="9144000" cy="68738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4000" dirty="0">
                <a:latin typeface="Capitals"/>
                <a:cs typeface="Capitals"/>
              </a:rPr>
              <a:t>Consequences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8164" y="3978275"/>
            <a:ext cx="8859837" cy="292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ea typeface="Arial" charset="0"/>
                <a:cs typeface="Arial" charset="0"/>
                <a:sym typeface="Arial" charset="0"/>
              </a:rPr>
              <a:t>At science camp we use a strike system for misconduct.</a:t>
            </a:r>
          </a:p>
          <a:p>
            <a:pPr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a typeface="Arial" charset="0"/>
              <a:cs typeface="Arial" charset="0"/>
              <a:sym typeface="Arial" charset="0"/>
            </a:endParaRPr>
          </a:p>
          <a:p>
            <a:pPr>
              <a:buFont typeface="Arial"/>
              <a:buChar char="•"/>
              <a:defRPr/>
            </a:pP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ea typeface="Arial" charset="0"/>
                <a:cs typeface="Arial" charset="0"/>
                <a:sym typeface="Arial" charset="0"/>
              </a:rPr>
              <a:t>Strike 1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ea typeface="Arial" charset="0"/>
                <a:cs typeface="Arial" charset="0"/>
                <a:sym typeface="Arial" charset="0"/>
              </a:rPr>
              <a:t>: Verbal Warning and Write-Up</a:t>
            </a:r>
          </a:p>
          <a:p>
            <a:pPr>
              <a:buFont typeface="Arial"/>
              <a:buChar char="•"/>
              <a:defRPr/>
            </a:pP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ea typeface="Arial" charset="0"/>
                <a:cs typeface="Arial" charset="0"/>
                <a:sym typeface="Arial" charset="0"/>
              </a:rPr>
              <a:t>Strike 2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ea typeface="Arial" charset="0"/>
                <a:cs typeface="Arial" charset="0"/>
                <a:sym typeface="Arial" charset="0"/>
              </a:rPr>
              <a:t>: Written Contract, Restricted from one activity</a:t>
            </a:r>
          </a:p>
          <a:p>
            <a:pPr>
              <a:buFont typeface="Arial"/>
              <a:buChar char="•"/>
              <a:defRPr/>
            </a:pP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ea typeface="Arial" charset="0"/>
                <a:cs typeface="Arial" charset="0"/>
                <a:sym typeface="Arial" charset="0"/>
              </a:rPr>
              <a:t>Strike 3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ea typeface="Arial" charset="0"/>
                <a:cs typeface="Arial" charset="0"/>
                <a:sym typeface="Arial" charset="0"/>
              </a:rPr>
              <a:t>: Written Contract, Call Home, Restricted from one activity</a:t>
            </a:r>
          </a:p>
          <a:p>
            <a:pPr>
              <a:buFont typeface="Arial"/>
              <a:buChar char="•"/>
              <a:defRPr/>
            </a:pP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ea typeface="Arial" charset="0"/>
                <a:cs typeface="Arial" charset="0"/>
                <a:sym typeface="Arial" charset="0"/>
              </a:rPr>
              <a:t>Strike 4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ea typeface="Arial" charset="0"/>
                <a:cs typeface="Arial" charset="0"/>
                <a:sym typeface="Arial" charset="0"/>
              </a:rPr>
              <a:t>: Student is sent home.</a:t>
            </a:r>
          </a:p>
          <a:p>
            <a:pPr lvl="1">
              <a:buFont typeface="Arial"/>
              <a:buChar char="•"/>
              <a:defRPr/>
            </a:pPr>
            <a:r>
              <a:rPr lang="en-US" sz="2000" cap="small" dirty="0">
                <a:solidFill>
                  <a:schemeClr val="bg1">
                    <a:lumMod val="95000"/>
                    <a:lumOff val="5000"/>
                  </a:schemeClr>
                </a:solidFill>
                <a:ea typeface="Arial" charset="0"/>
                <a:cs typeface="Arial" charset="0"/>
                <a:sym typeface="Arial" charset="0"/>
              </a:rPr>
              <a:t>Students sent home for discipline will not receive a refund. </a:t>
            </a:r>
          </a:p>
          <a:p>
            <a:pPr lvl="1">
              <a:buFont typeface="Arial"/>
              <a:buChar char="•"/>
              <a:defRPr/>
            </a:pPr>
            <a:r>
              <a:rPr lang="en-US" sz="2000" cap="small" dirty="0">
                <a:solidFill>
                  <a:schemeClr val="bg1">
                    <a:lumMod val="95000"/>
                    <a:lumOff val="5000"/>
                  </a:schemeClr>
                </a:solidFill>
                <a:ea typeface="Arial" charset="0"/>
                <a:cs typeface="Arial" charset="0"/>
                <a:sym typeface="Arial" charset="0"/>
              </a:rPr>
              <a:t>Students will wait in the office for their parent to pick them up from Camp</a:t>
            </a:r>
            <a:endParaRPr lang="en-US" sz="2000" cap="small" dirty="0">
              <a:solidFill>
                <a:schemeClr val="bg1">
                  <a:lumMod val="95000"/>
                  <a:lumOff val="5000"/>
                </a:schemeClr>
              </a:solidFill>
              <a:ea typeface="ヒラギノ角ゴ ProN W3" charset="-128"/>
              <a:cs typeface="ヒラギノ角ゴ ProN W3" charset="-128"/>
              <a:sym typeface="Arial" charset="0"/>
            </a:endParaRPr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89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1"/>
            <a:ext cx="9144000" cy="6889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4000" dirty="0">
                <a:latin typeface="Capitals"/>
                <a:cs typeface="Capitals"/>
              </a:rPr>
              <a:t>Monday Morning: Leaving for Camp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808164" y="1720850"/>
            <a:ext cx="867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 sz="2200">
                <a:solidFill>
                  <a:srgbClr val="404040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7F7F7F"/>
              </a:buClr>
              <a:buSzPct val="75000"/>
              <a:buFont typeface="Wingdings 2" pitchFamily="18" charset="2"/>
              <a:buChar char=""/>
              <a:defRPr sz="2000">
                <a:solidFill>
                  <a:srgbClr val="404040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7F7F7F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105025" y="890589"/>
            <a:ext cx="82375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 sz="2200">
                <a:solidFill>
                  <a:srgbClr val="404040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7F7F7F"/>
              </a:buClr>
              <a:buSzPct val="75000"/>
              <a:buFont typeface="Wingdings 2" pitchFamily="18" charset="2"/>
              <a:buChar char=""/>
              <a:defRPr sz="2000">
                <a:solidFill>
                  <a:srgbClr val="404040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7F7F7F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ClrTx/>
              <a:buSzTx/>
            </a:pP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Students need to be at </a:t>
            </a:r>
            <a:r>
              <a:rPr lang="en-US" altLang="en-US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Ripona</a:t>
            </a: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at 8:00</a:t>
            </a:r>
          </a:p>
          <a:p>
            <a:pPr marL="342900" indent="-342900" algn="ctr" eaLnBrk="1" hangingPunct="1">
              <a:spcBef>
                <a:spcPct val="0"/>
              </a:spcBef>
              <a:buClrTx/>
              <a:buSzTx/>
            </a:pP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They need a brown bag lunch with their name on it</a:t>
            </a:r>
          </a:p>
          <a:p>
            <a:pPr marL="342900" indent="-342900" algn="ctr" eaLnBrk="1" hangingPunct="1">
              <a:spcBef>
                <a:spcPct val="0"/>
              </a:spcBef>
              <a:buClrTx/>
              <a:buSzTx/>
            </a:pP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They also need a reusable water bottle</a:t>
            </a:r>
          </a:p>
          <a:p>
            <a:pPr marL="342900" indent="-342900" algn="ctr" eaLnBrk="1" hangingPunct="1">
              <a:spcBef>
                <a:spcPct val="0"/>
              </a:spcBef>
              <a:buClrTx/>
              <a:buSzTx/>
            </a:pP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Luggage will be tagged at school</a:t>
            </a:r>
          </a:p>
          <a:p>
            <a:pPr marL="1085850" lvl="1" indent="-342900" algn="ctr" eaLnBrk="1" hangingPunct="1">
              <a:spcBef>
                <a:spcPct val="0"/>
              </a:spcBef>
              <a:buClrTx/>
              <a:buSzTx/>
            </a:pPr>
            <a:r>
              <a:rPr lang="en-US" altLang="en-US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 TRASH BAG LUGGAGE</a:t>
            </a:r>
          </a:p>
          <a:p>
            <a:pPr marL="1085850" lvl="1" indent="-342900" algn="ctr" eaLnBrk="1" hangingPunct="1">
              <a:spcBef>
                <a:spcPct val="0"/>
              </a:spcBef>
              <a:buClrTx/>
              <a:buSzTx/>
            </a:pPr>
            <a:r>
              <a:rPr lang="en-US" altLang="en-US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 Electronics or Money</a:t>
            </a:r>
          </a:p>
          <a:p>
            <a:pPr marL="1085850" lvl="1" indent="-342900" algn="ctr" eaLnBrk="1" hangingPunct="1">
              <a:spcBef>
                <a:spcPct val="0"/>
              </a:spcBef>
              <a:buClrTx/>
              <a:buSzTx/>
            </a:pPr>
            <a:endParaRPr lang="en-US" alt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74800" y="3039885"/>
            <a:ext cx="9144000" cy="68738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4000" dirty="0">
                <a:latin typeface="Capitals"/>
                <a:cs typeface="Capitals"/>
              </a:rPr>
              <a:t>Friday Afternoon: Returning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8164" y="3536733"/>
            <a:ext cx="8859837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Char char="•"/>
            </a:pPr>
            <a:endParaRPr lang="en-US" altLang="en-US" sz="24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en-US" altLang="en-US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We leave camp at 10:45</a:t>
            </a:r>
          </a:p>
          <a:p>
            <a:pPr marL="342900" indent="-342900" algn="ctr">
              <a:buFont typeface="Arial" charset="0"/>
              <a:buChar char="•"/>
            </a:pPr>
            <a:endParaRPr lang="en-US" altLang="en-US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en-US" altLang="en-US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Stop for Lunch around noon</a:t>
            </a:r>
          </a:p>
          <a:p>
            <a:pPr marL="342900" indent="-342900" algn="ctr">
              <a:buFont typeface="Arial" charset="0"/>
              <a:buChar char="•"/>
            </a:pPr>
            <a:endParaRPr lang="en-US" altLang="en-US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en-US" altLang="en-US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Back to </a:t>
            </a:r>
            <a:r>
              <a:rPr lang="en-US" altLang="en-US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Ripona</a:t>
            </a:r>
            <a:r>
              <a:rPr lang="en-US" altLang="en-US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between 3:00-4:30  (depending on traffic)</a:t>
            </a:r>
          </a:p>
          <a:p>
            <a:pPr marL="342900" indent="-342900" algn="ctr">
              <a:buFont typeface="Arial" charset="0"/>
              <a:buChar char="•"/>
            </a:pPr>
            <a:r>
              <a:rPr lang="en-US" altLang="en-US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You may call the office after 2:00 </a:t>
            </a:r>
          </a:p>
          <a:p>
            <a:pPr marL="342900" indent="-342900" algn="ctr">
              <a:buFont typeface="Arial" charset="0"/>
              <a:buChar char="•"/>
            </a:pPr>
            <a:endParaRPr lang="en-US" altLang="en-US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en-US" altLang="en-US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You need to be at </a:t>
            </a:r>
            <a:r>
              <a:rPr lang="en-US" altLang="en-US" sz="2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Ripona</a:t>
            </a:r>
            <a:r>
              <a:rPr lang="en-US" altLang="en-US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before</a:t>
            </a:r>
            <a:r>
              <a:rPr lang="en-US" altLang="en-US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 the bus arrives to get luggage</a:t>
            </a:r>
          </a:p>
        </p:txBody>
      </p:sp>
    </p:spTree>
    <p:extLst>
      <p:ext uri="{BB962C8B-B14F-4D97-AF65-F5344CB8AC3E}">
        <p14:creationId xmlns:p14="http://schemas.microsoft.com/office/powerpoint/2010/main" val="2233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"/>
            <a:ext cx="9144000" cy="86201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4000" dirty="0">
                <a:latin typeface="Capitals"/>
                <a:cs typeface="Capitals"/>
              </a:rPr>
              <a:t>Science Camp Activities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71932" y="974204"/>
            <a:ext cx="6848136" cy="5868273"/>
          </a:xfrm>
          <a:ln>
            <a:miter lim="800000"/>
            <a:headEnd/>
            <a:tailEnd/>
          </a:ln>
          <a:extLst/>
        </p:spPr>
        <p:txBody>
          <a:bodyPr numCol="2" rtlCol="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Nature Hikes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Night Hike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Sea Lab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Music Social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Critter Hunts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Shelter Building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Performing Arts Campfire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Fire Building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Nature Art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Teambuilding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Educational Games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Tide pools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4" name="Picture 5" descr="00000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3119439"/>
            <a:ext cx="174466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DSC_03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19439"/>
            <a:ext cx="18224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DSC_036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364164"/>
            <a:ext cx="1938338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groupoce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64164"/>
            <a:ext cx="22320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 descr="1506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1" y="5368925"/>
            <a:ext cx="22129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3" descr="sorrelleaf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5" y="5364164"/>
            <a:ext cx="1989138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Rectangle 1"/>
          <p:cNvSpPr>
            <a:spLocks noChangeArrowheads="1"/>
          </p:cNvSpPr>
          <p:nvPr/>
        </p:nvSpPr>
        <p:spPr bwMode="auto">
          <a:xfrm>
            <a:off x="3940175" y="4387851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 sz="2200">
                <a:solidFill>
                  <a:srgbClr val="404040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7F7F7F"/>
              </a:buClr>
              <a:buSzPct val="75000"/>
              <a:buFont typeface="Wingdings 2" pitchFamily="18" charset="2"/>
              <a:buChar char=""/>
              <a:defRPr sz="2000">
                <a:solidFill>
                  <a:srgbClr val="404040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7F7F7F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75000"/>
              <a:buFont typeface="Wingdings 2" pitchFamily="18" charset="2"/>
              <a:buChar char=""/>
              <a:defRPr>
                <a:solidFill>
                  <a:srgbClr val="404040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>
                    <a:lumMod val="95000"/>
                    <a:lumOff val="5000"/>
                  </a:schemeClr>
                </a:solidFill>
                <a:hlinkClick r:id="rId8"/>
              </a:rPr>
              <a:t>Weekly Schedule</a:t>
            </a:r>
            <a:endParaRPr lang="en-US" alt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51" name="Picture 13" descr="C:\Users\drandrup\Desktop\Calendar\2 JAN ©Lawrence FrancisAll Rights Reserved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01726"/>
            <a:ext cx="178911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88" y="1101726"/>
            <a:ext cx="162401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9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1757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pitals"/>
                <a:cs typeface="Capitals"/>
              </a:rPr>
              <a:t>Contact Information</a:t>
            </a:r>
            <a:endParaRPr lang="en-US" dirty="0">
              <a:latin typeface="Capitals"/>
              <a:cs typeface="Capital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0938" y="1257300"/>
            <a:ext cx="7258050" cy="323165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Banana Slug Mail</a:t>
            </a:r>
          </a:p>
          <a:p>
            <a:pPr>
              <a:defRPr/>
            </a:pPr>
            <a:r>
              <a:rPr lang="en-US" dirty="0"/>
              <a:t>If you want your student to receive mail while at Science Camp, you can either… (A) </a:t>
            </a:r>
            <a:r>
              <a:rPr lang="en-US" b="1" dirty="0"/>
              <a:t>Send mail with Teachers </a:t>
            </a:r>
            <a:r>
              <a:rPr lang="en-US" dirty="0"/>
              <a:t>or (B) </a:t>
            </a:r>
            <a:r>
              <a:rPr lang="en-US" b="1" dirty="0"/>
              <a:t>A week before your student leaves for Science Camp, using the following address:</a:t>
            </a:r>
          </a:p>
          <a:p>
            <a:pPr>
              <a:defRPr/>
            </a:pPr>
            <a:endParaRPr lang="en-US" dirty="0"/>
          </a:p>
          <a:p>
            <a:pPr algn="ctr">
              <a:defRPr/>
            </a:pPr>
            <a:r>
              <a:rPr lang="en-US" sz="1600" b="1" dirty="0"/>
              <a:t>Your Child’s Name</a:t>
            </a:r>
          </a:p>
          <a:p>
            <a:pPr algn="ctr">
              <a:defRPr/>
            </a:pPr>
            <a:r>
              <a:rPr lang="en-US" sz="2000" dirty="0"/>
              <a:t>San Joaquin Outdoor Education</a:t>
            </a:r>
          </a:p>
          <a:p>
            <a:pPr algn="ctr">
              <a:defRPr/>
            </a:pPr>
            <a:r>
              <a:rPr lang="en-US" sz="2000" dirty="0"/>
              <a:t>Week your child is attending (i.e. </a:t>
            </a:r>
            <a:r>
              <a:rPr lang="en-US" sz="2000" dirty="0" smtClean="0"/>
              <a:t>March 5- March 15</a:t>
            </a:r>
            <a:r>
              <a:rPr lang="en-US" sz="2000" dirty="0"/>
              <a:t>)</a:t>
            </a:r>
          </a:p>
          <a:p>
            <a:pPr algn="ctr">
              <a:defRPr/>
            </a:pPr>
            <a:r>
              <a:rPr lang="en-US" sz="2000" dirty="0"/>
              <a:t>1100 Pescadero Road</a:t>
            </a:r>
          </a:p>
          <a:p>
            <a:pPr algn="ctr">
              <a:defRPr/>
            </a:pPr>
            <a:r>
              <a:rPr lang="en-US" sz="2000" dirty="0"/>
              <a:t>La Honda, CA 94020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20938" y="4802189"/>
            <a:ext cx="725805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hlinkClick r:id="rId2"/>
              </a:rPr>
              <a:t>Mrs. Gregg &amp; Mrs. Thompson Website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20938" y="5785057"/>
            <a:ext cx="725805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ym typeface="Arial" charset="0"/>
                <a:hlinkClick r:id="rId3"/>
              </a:rPr>
              <a:t>www.outdooreducation.sjcoe.org</a:t>
            </a:r>
            <a:endParaRPr lang="en-US" dirty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214" y="1077914"/>
            <a:ext cx="8643937" cy="52720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bg1">
                  <a:lumMod val="95000"/>
                  <a:lumOff val="5000"/>
                </a:schemeClr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143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Students live in cabins with 12-14 campers made up of classmates, as well as students from other schools in attendance.</a:t>
            </a: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95000"/>
                  <a:lumOff val="5000"/>
                </a:schemeClr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143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Students work together to keep the cabin clean, and the teachers perform an inspection daily. </a:t>
            </a:r>
            <a:endParaRPr lang="en-US" sz="2143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95000"/>
                  <a:lumOff val="5000"/>
                </a:schemeClr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162" dirty="0">
                <a:solidFill>
                  <a:schemeClr val="bg1">
                    <a:lumMod val="95000"/>
                    <a:lumOff val="5000"/>
                  </a:schemeClr>
                </a:solidFill>
              </a:rPr>
              <a:t>Every cabin group has their own cabin leader; a </a:t>
            </a:r>
            <a:r>
              <a:rPr lang="en-US" sz="2162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high school student who is screened and hand picked by the staff at their high school.</a:t>
            </a: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95000"/>
                  <a:lumOff val="5000"/>
                </a:schemeClr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143" dirty="0">
                <a:solidFill>
                  <a:schemeClr val="bg1">
                    <a:lumMod val="95000"/>
                    <a:lumOff val="5000"/>
                  </a:schemeClr>
                </a:solidFill>
              </a:rPr>
              <a:t>Cabins are furnished with mattresses, bunk beds, heaters, nightlights, and bathrooms with showers.</a:t>
            </a: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95000"/>
                  <a:lumOff val="5000"/>
                </a:schemeClr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143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We urge students to bring a sleeping bag, OR sheets and at least 3 blankets, along with their favorite pillow.</a:t>
            </a: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95000"/>
                  <a:lumOff val="5000"/>
                </a:schemeClr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en-US" sz="2143" dirty="0">
                <a:solidFill>
                  <a:schemeClr val="bg1">
                    <a:lumMod val="95000"/>
                    <a:lumOff val="5000"/>
                  </a:schemeClr>
                </a:solidFill>
                <a:sym typeface="Arial" charset="0"/>
              </a:rPr>
              <a:t>If your child wets the bed, please send sheets and blankets rather than a sleeping bag for easier laundering. (If this is an issue, please meet with your child’s teacher privately so that they can inform our staff ahead of time).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0000"/>
              <a:buFont typeface="Wingdings" charset="2"/>
              <a:buChar char="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0"/>
            <a:ext cx="9144000" cy="895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5000" dirty="0">
                <a:latin typeface="Capitals"/>
                <a:cs typeface="Capitals"/>
              </a:rPr>
              <a:t>Lodging</a:t>
            </a:r>
          </a:p>
        </p:txBody>
      </p:sp>
    </p:spTree>
    <p:extLst>
      <p:ext uri="{BB962C8B-B14F-4D97-AF65-F5344CB8AC3E}">
        <p14:creationId xmlns:p14="http://schemas.microsoft.com/office/powerpoint/2010/main" val="4863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0803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pitals"/>
                <a:cs typeface="Capitals"/>
              </a:rPr>
              <a:t/>
            </a:r>
            <a:br>
              <a:rPr lang="en-US" dirty="0" smtClean="0">
                <a:latin typeface="Capitals"/>
                <a:cs typeface="Capitals"/>
              </a:rPr>
            </a:br>
            <a:r>
              <a:rPr lang="en-US" dirty="0" smtClean="0">
                <a:latin typeface="Capitals"/>
                <a:cs typeface="Capitals"/>
              </a:rPr>
              <a:t>Food</a:t>
            </a:r>
            <a:endParaRPr lang="en-US" dirty="0">
              <a:latin typeface="Capitals"/>
              <a:cs typeface="Capitals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711326" y="982664"/>
            <a:ext cx="8956675" cy="5451475"/>
          </a:xfrm>
        </p:spPr>
        <p:txBody>
          <a:bodyPr/>
          <a:lstStyle/>
          <a:p>
            <a:pPr eaLnBrk="1" hangingPunct="1">
              <a:buClrTx/>
              <a:buSzPct val="5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sym typeface="Helvetica" pitchFamily="34" charset="0"/>
              </a:rPr>
              <a:t>Well-balanced meals prepared by excellent cooks are served “family-style”. </a:t>
            </a:r>
          </a:p>
          <a:p>
            <a:pPr eaLnBrk="1" hangingPunct="1">
              <a:buClrTx/>
              <a:buSzPct val="5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sym typeface="Helvetica" pitchFamily="34" charset="0"/>
              </a:rPr>
              <a:t>We can accommodate for Dietary Restrictions (i.e. vegetarian, allergies, religious, etc.). </a:t>
            </a:r>
            <a:r>
              <a:rPr lang="en-US" alt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sym typeface="Helvetica" pitchFamily="34" charset="0"/>
              </a:rPr>
              <a:t>Please note any issues on the Registration form. </a:t>
            </a:r>
          </a:p>
          <a:p>
            <a:pPr lvl="2" eaLnBrk="1" hangingPunct="1">
              <a:buClrTx/>
              <a:buSzPct val="5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sym typeface="Helvetica" pitchFamily="34" charset="0"/>
              </a:rPr>
              <a:t>If allergy is serious (i.e. Epinephrine/Benadryl are required), please contact Amy at the County Office prior to your student coming to Science Camp.</a:t>
            </a:r>
          </a:p>
          <a:p>
            <a:pPr eaLnBrk="1" hangingPunct="1">
              <a:buClrTx/>
              <a:buSzPct val="5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DO NOT send any gum, food, or candy.</a:t>
            </a:r>
          </a:p>
          <a:p>
            <a:pPr eaLnBrk="1" hangingPunct="1">
              <a:buClrTx/>
              <a:buSzPct val="50000"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A complete menu can be found on our website at:</a:t>
            </a:r>
          </a:p>
          <a:p>
            <a:pPr eaLnBrk="1" hangingPunct="1">
              <a:buClrTx/>
              <a:buSzPct val="50000"/>
              <a:buFont typeface="Wingdings" pitchFamily="2" charset="2"/>
              <a:buChar char=""/>
            </a:pPr>
            <a:endParaRPr lang="en-US" altLang="en-US" sz="2800" dirty="0">
              <a:sym typeface="Arial" pitchFamily="34" charset="0"/>
            </a:endParaRPr>
          </a:p>
          <a:p>
            <a:pPr eaLnBrk="1" hangingPunct="1"/>
            <a:endParaRPr lang="en-US" alt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97275" y="5943600"/>
            <a:ext cx="5043488" cy="4905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2700" dirty="0">
                <a:sym typeface="Arial" charset="0"/>
              </a:rPr>
              <a:t>outdooreducation.sjcoe.org</a:t>
            </a:r>
            <a:endParaRPr lang="en-US" sz="2700" dirty="0">
              <a:latin typeface="Capitals"/>
              <a:cs typeface="Capitals"/>
            </a:endParaRPr>
          </a:p>
        </p:txBody>
      </p:sp>
    </p:spTree>
    <p:extLst>
      <p:ext uri="{BB962C8B-B14F-4D97-AF65-F5344CB8AC3E}">
        <p14:creationId xmlns:p14="http://schemas.microsoft.com/office/powerpoint/2010/main" val="7319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9535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pitals"/>
                <a:cs typeface="Capitals"/>
              </a:rPr>
              <a:t>Clothing</a:t>
            </a:r>
            <a:endParaRPr lang="en-US" dirty="0">
              <a:latin typeface="Capitals"/>
              <a:cs typeface="Capitals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022475" y="1246188"/>
            <a:ext cx="8147050" cy="5175250"/>
          </a:xfrm>
        </p:spPr>
        <p:txBody>
          <a:bodyPr/>
          <a:lstStyle/>
          <a:p>
            <a:pPr eaLnBrk="1" hangingPunct="1"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Your child should bring the essential items listed in the Science Camp Packet.</a:t>
            </a:r>
          </a:p>
          <a:p>
            <a:pPr eaLnBrk="1" hangingPunct="1"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Label all clothing with your child’s name and school, especially jackets and other expensive items. </a:t>
            </a:r>
          </a:p>
          <a:p>
            <a:pPr eaLnBrk="1" hangingPunct="1"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Long pants are required throughout camp to provide better protection on trail hikes. </a:t>
            </a:r>
          </a:p>
          <a:p>
            <a:pPr eaLnBrk="1" hangingPunct="1"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Clothing will get dirty--do not pack new and/or expensive clothing!</a:t>
            </a:r>
          </a:p>
          <a:p>
            <a:pPr eaLnBrk="1" hangingPunct="1"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Send two pairs of shoes with your child--they will get dirty and possibly wet!</a:t>
            </a:r>
          </a:p>
          <a:p>
            <a:pPr eaLnBrk="1" hangingPunct="1"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Send rain pants or jackets if your child has them. We do have ponchos at camp for those without rain gear, but it is helpful if they have their own.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31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731682" y="1166813"/>
            <a:ext cx="8147050" cy="515657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One average sized duffel bag is enough for clothes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Label all luggage and clothing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Sleeping bag and pillow in a cloth laundry bag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Bring 2 Towels for showers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Pack extra garbage bags for the trip home </a:t>
            </a:r>
            <a:r>
              <a:rPr lang="en-US" alt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(for dirty clothes)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Send a water bottle; write name on bottle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NO treats should be packed in your child’s belongings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bg1">
                    <a:lumMod val="95000"/>
                    <a:lumOff val="5000"/>
                  </a:schemeClr>
                </a:solidFill>
                <a:sym typeface="Arial" pitchFamily="34" charset="0"/>
              </a:rPr>
              <a:t>No Aerosol sprays (Bug Repellent, Deodorant, AXE, etc.)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9144000" cy="895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5000" dirty="0">
                <a:latin typeface="Capitals"/>
                <a:cs typeface="Capitals"/>
              </a:rPr>
              <a:t>Packing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30" y="5279327"/>
            <a:ext cx="1164665" cy="145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441" y="3563857"/>
            <a:ext cx="10064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052" y="3079477"/>
            <a:ext cx="76676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1166814"/>
            <a:ext cx="1549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97" y="5544765"/>
            <a:ext cx="16954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4178" y="6007243"/>
            <a:ext cx="71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NO!</a:t>
            </a: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18" y="5544765"/>
            <a:ext cx="1333083" cy="113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9799" y="5641502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17820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addl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nfusion">
      <a:majorFont>
        <a:latin typeface="Mistral"/>
        <a:ea typeface=""/>
        <a:cs typeface=""/>
        <a:font script="Jpan" typeface="ＤＦＰ行書体"/>
      </a:majorFont>
      <a:minorFont>
        <a:latin typeface="Candara"/>
        <a:ea typeface=""/>
        <a:cs typeface=""/>
        <a:font script="Jpan" typeface="メイリオ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1137</Words>
  <Application>Microsoft Macintosh PowerPoint</Application>
  <PresentationFormat>Widescreen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Candara</vt:lpstr>
      <vt:lpstr>Capitals</vt:lpstr>
      <vt:lpstr>Helvetica</vt:lpstr>
      <vt:lpstr>Mistral</vt:lpstr>
      <vt:lpstr>Wingdings</vt:lpstr>
      <vt:lpstr>Wingdings 2</vt:lpstr>
      <vt:lpstr>ヒラギノ角ゴ ProN W3</vt:lpstr>
      <vt:lpstr>Arial</vt:lpstr>
      <vt:lpstr>Saddle</vt:lpstr>
      <vt:lpstr>San Joaquin Outdoor School-Jones Gulch</vt:lpstr>
      <vt:lpstr>PowerPoint Presentation</vt:lpstr>
      <vt:lpstr>PowerPoint Presentation</vt:lpstr>
      <vt:lpstr>PowerPoint Presentation</vt:lpstr>
      <vt:lpstr>Contact Information</vt:lpstr>
      <vt:lpstr>PowerPoint Presentation</vt:lpstr>
      <vt:lpstr> Food</vt:lpstr>
      <vt:lpstr>Clothing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2017-11-08T23:05:25Z</dcterms:created>
  <dcterms:modified xsi:type="dcterms:W3CDTF">2017-11-13T17:11:29Z</dcterms:modified>
</cp:coreProperties>
</file>