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5"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8" d="100"/>
          <a:sy n="78" d="100"/>
        </p:scale>
        <p:origin x="-16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22B954-8021-AB4F-9864-5E9CA3520C21}"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B37B3-44B7-D64B-8F20-E752F7016E54}" type="slidenum">
              <a:rPr lang="en-US" smtClean="0"/>
              <a:pPr/>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922B954-8021-AB4F-9864-5E9CA3520C21}"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B37B3-44B7-D64B-8F20-E752F7016E54}" type="slidenum">
              <a:rPr lang="en-US" smtClean="0"/>
              <a:pPr/>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922B954-8021-AB4F-9864-5E9CA3520C21}"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B37B3-44B7-D64B-8F20-E752F7016E54}" type="slidenum">
              <a:rPr lang="en-US" smtClean="0"/>
              <a:pPr/>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922B954-8021-AB4F-9864-5E9CA3520C21}"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B37B3-44B7-D64B-8F20-E752F7016E54}" type="slidenum">
              <a:rPr lang="en-US" smtClean="0"/>
              <a:pPr/>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922B954-8021-AB4F-9864-5E9CA3520C21}"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B37B3-44B7-D64B-8F20-E752F7016E54}" type="slidenum">
              <a:rPr lang="en-US" smtClean="0"/>
              <a:pPr/>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922B954-8021-AB4F-9864-5E9CA3520C21}"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B37B3-44B7-D64B-8F20-E752F7016E54}" type="slidenum">
              <a:rPr lang="en-US" smtClean="0"/>
              <a:pPr/>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22B954-8021-AB4F-9864-5E9CA3520C21}"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B37B3-44B7-D64B-8F20-E752F7016E54}" type="slidenum">
              <a:rPr lang="en-US" smtClean="0"/>
              <a:pPr/>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22B954-8021-AB4F-9864-5E9CA3520C21}"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B37B3-44B7-D64B-8F20-E752F7016E54}" type="slidenum">
              <a:rPr lang="en-US" smtClean="0"/>
              <a:pPr/>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922B954-8021-AB4F-9864-5E9CA3520C21}"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B37B3-44B7-D64B-8F20-E752F7016E54}" type="slidenum">
              <a:rPr lang="en-US" smtClean="0"/>
              <a:pPr/>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922B954-8021-AB4F-9864-5E9CA3520C21}"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B37B3-44B7-D64B-8F20-E752F7016E54}" type="slidenum">
              <a:rPr lang="en-US" smtClean="0"/>
              <a:pPr/>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2B954-8021-AB4F-9864-5E9CA3520C21}"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B37B3-44B7-D64B-8F20-E752F7016E54}" type="slidenum">
              <a:rPr lang="en-US" smtClean="0"/>
              <a:pPr/>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922B954-8021-AB4F-9864-5E9CA3520C21}"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B37B3-44B7-D64B-8F20-E752F7016E54}" type="slidenum">
              <a:rPr lang="en-US" smtClean="0"/>
              <a:pPr/>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922B954-8021-AB4F-9864-5E9CA3520C21}" type="datetimeFigureOut">
              <a:rPr lang="en-US" smtClean="0"/>
              <a:pPr/>
              <a:t>3/15/11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B37B3-44B7-D64B-8F20-E752F7016E54}" type="slidenum">
              <a:rPr lang="en-US" smtClean="0"/>
              <a:pPr/>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922B954-8021-AB4F-9864-5E9CA3520C21}" type="datetimeFigureOut">
              <a:rPr lang="en-US" smtClean="0"/>
              <a:pPr/>
              <a:t>3/15/11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B37B3-44B7-D64B-8F20-E752F7016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2B954-8021-AB4F-9864-5E9CA3520C21}" type="datetimeFigureOut">
              <a:rPr lang="en-US" smtClean="0"/>
              <a:pPr/>
              <a:t>3/15/11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B37B3-44B7-D64B-8F20-E752F7016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2B954-8021-AB4F-9864-5E9CA3520C21}"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B37B3-44B7-D64B-8F20-E752F7016E54}" type="slidenum">
              <a:rPr lang="en-US" smtClean="0"/>
              <a:pPr/>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1922B954-8021-AB4F-9864-5E9CA3520C21}" type="datetimeFigureOut">
              <a:rPr lang="en-US" smtClean="0"/>
              <a:pPr/>
              <a:t>3/15/11</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E92B37B3-44B7-D64B-8F20-E752F7016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Ancient Hebrews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Kingdom Divided</a:t>
            </a:r>
            <a:endParaRPr lang="en-US" dirty="0"/>
          </a:p>
        </p:txBody>
      </p:sp>
      <p:sp>
        <p:nvSpPr>
          <p:cNvPr id="3" name="Content Placeholder 2"/>
          <p:cNvSpPr>
            <a:spLocks noGrp="1"/>
          </p:cNvSpPr>
          <p:nvPr>
            <p:ph idx="1"/>
          </p:nvPr>
        </p:nvSpPr>
        <p:spPr/>
        <p:txBody>
          <a:bodyPr/>
          <a:lstStyle/>
          <a:p>
            <a:r>
              <a:rPr lang="en-US" dirty="0" smtClean="0"/>
              <a:t>When the Israelites were under attack, they united in a new kingdom called Israel</a:t>
            </a:r>
          </a:p>
          <a:p>
            <a:r>
              <a:rPr lang="en-US" dirty="0" smtClean="0"/>
              <a:t>However, as soon as the threat ended, the Israelites began to quarrel and fight with each other</a:t>
            </a:r>
          </a:p>
          <a:p>
            <a:r>
              <a:rPr lang="en-US" dirty="0" smtClean="0"/>
              <a:t>Once the wise King Solomon died, the fighting and quarrelling intensified, which led to the kingdom splitting into two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Kingdom Divided</a:t>
            </a:r>
            <a:endParaRPr lang="en-US" dirty="0"/>
          </a:p>
        </p:txBody>
      </p:sp>
      <p:sp>
        <p:nvSpPr>
          <p:cNvPr id="3" name="Content Placeholder 2"/>
          <p:cNvSpPr>
            <a:spLocks noGrp="1"/>
          </p:cNvSpPr>
          <p:nvPr>
            <p:ph idx="1"/>
          </p:nvPr>
        </p:nvSpPr>
        <p:spPr/>
        <p:txBody>
          <a:bodyPr/>
          <a:lstStyle/>
          <a:p>
            <a:r>
              <a:rPr lang="en-US" dirty="0" smtClean="0"/>
              <a:t>The kingdom of Israel divided over something that countries today are still fighting about today: </a:t>
            </a:r>
            <a:r>
              <a:rPr lang="en-US" dirty="0" smtClean="0"/>
              <a:t>taxes</a:t>
            </a:r>
          </a:p>
          <a:p>
            <a:r>
              <a:rPr lang="en-US" dirty="0" smtClean="0"/>
              <a:t>It split into two kingdoms: Israel (North, 10 tribes) and Judah (South, 2 tribes)</a:t>
            </a:r>
          </a:p>
          <a:p>
            <a:r>
              <a:rPr lang="en-US" dirty="0" smtClean="0"/>
              <a:t>The Southern kingdom of Judah remained loyal to Solomon’s son, the king.  Today we get the word “Judaism” and “Jew” from the name Judah</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36612" y="274638"/>
            <a:ext cx="8537716" cy="1143000"/>
          </a:xfrm>
        </p:spPr>
        <p:txBody>
          <a:bodyPr/>
          <a:lstStyle/>
          <a:p>
            <a:r>
              <a:rPr lang="en-US" dirty="0" smtClean="0"/>
              <a:t>Both Kingdoms Conquered</a:t>
            </a:r>
            <a:endParaRPr lang="en-US" dirty="0"/>
          </a:p>
        </p:txBody>
      </p:sp>
      <p:sp>
        <p:nvSpPr>
          <p:cNvPr id="3" name="Content Placeholder 2"/>
          <p:cNvSpPr>
            <a:spLocks noGrp="1"/>
          </p:cNvSpPr>
          <p:nvPr>
            <p:ph idx="1"/>
          </p:nvPr>
        </p:nvSpPr>
        <p:spPr/>
        <p:txBody>
          <a:bodyPr>
            <a:normAutofit lnSpcReduction="10000"/>
          </a:bodyPr>
          <a:lstStyle/>
          <a:p>
            <a:r>
              <a:rPr lang="en-US" dirty="0" smtClean="0"/>
              <a:t>The Assyrians invaded Israel and conquered it, forcing both kingdoms to pay tribute.  What is tribute???</a:t>
            </a:r>
          </a:p>
          <a:p>
            <a:r>
              <a:rPr lang="en-US" dirty="0" smtClean="0"/>
              <a:t>Then the Babylonians took over under King Nebuchadnezzar (bonus: what was he famous for?)</a:t>
            </a:r>
          </a:p>
          <a:p>
            <a:r>
              <a:rPr lang="en-US" dirty="0" smtClean="0"/>
              <a:t>In summary, the Babylonians took the Israelites from both kingdoms </a:t>
            </a:r>
            <a:r>
              <a:rPr lang="en-US" dirty="0" smtClean="0"/>
              <a:t>as slaves in a time known as the Babylonian captivity.  This is when the Israelites became known as the Jews</a:t>
            </a:r>
          </a:p>
          <a:p>
            <a:r>
              <a:rPr lang="en-US" dirty="0" smtClean="0"/>
              <a:t>Hebrews </a:t>
            </a:r>
            <a:r>
              <a:rPr lang="en-US" dirty="0" err="1" smtClean="0">
                <a:sym typeface="Wingdings"/>
              </a:rPr>
              <a:t></a:t>
            </a:r>
            <a:r>
              <a:rPr lang="en-US" dirty="0" smtClean="0">
                <a:sym typeface="Wingdings"/>
              </a:rPr>
              <a:t> Israelites </a:t>
            </a:r>
            <a:r>
              <a:rPr lang="en-US" dirty="0" err="1" smtClean="0">
                <a:sym typeface="Wingdings"/>
              </a:rPr>
              <a:t></a:t>
            </a:r>
            <a:r>
              <a:rPr lang="en-US" dirty="0" smtClean="0">
                <a:sym typeface="Wingdings"/>
              </a:rPr>
              <a:t> Jews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Babylonian Captivity</a:t>
            </a:r>
            <a:endParaRPr lang="en-US" dirty="0"/>
          </a:p>
        </p:txBody>
      </p:sp>
      <p:sp>
        <p:nvSpPr>
          <p:cNvPr id="3" name="Content Placeholder 2"/>
          <p:cNvSpPr>
            <a:spLocks noGrp="1"/>
          </p:cNvSpPr>
          <p:nvPr>
            <p:ph idx="1"/>
          </p:nvPr>
        </p:nvSpPr>
        <p:spPr/>
        <p:txBody>
          <a:bodyPr/>
          <a:lstStyle/>
          <a:p>
            <a:r>
              <a:rPr lang="en-US" dirty="0" smtClean="0"/>
              <a:t>During captivity, the Jews </a:t>
            </a:r>
            <a:r>
              <a:rPr lang="en-US" dirty="0" smtClean="0"/>
              <a:t>became exiles, a word meaning “people removed from their native land”</a:t>
            </a:r>
          </a:p>
          <a:p>
            <a:r>
              <a:rPr lang="en-US" dirty="0" smtClean="0"/>
              <a:t>The exiles dreamed of a time when they could return home to rebuild their </a:t>
            </a:r>
            <a:r>
              <a:rPr lang="en-US" dirty="0" smtClean="0"/>
              <a:t>temple in Jerusalem</a:t>
            </a:r>
          </a:p>
          <a:p>
            <a:r>
              <a:rPr lang="en-US" dirty="0" smtClean="0"/>
              <a:t>They also dreamed of one day having their own king, who they referred to as the Messiah, meaning “anointed one” (later, those who believed Jesus Christ was the Messiah became known as Christians)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Temple is Rebuilt</a:t>
            </a:r>
            <a:endParaRPr lang="en-US" dirty="0"/>
          </a:p>
        </p:txBody>
      </p:sp>
      <p:sp>
        <p:nvSpPr>
          <p:cNvPr id="3" name="Content Placeholder 2"/>
          <p:cNvSpPr>
            <a:spLocks noGrp="1"/>
          </p:cNvSpPr>
          <p:nvPr>
            <p:ph idx="1"/>
          </p:nvPr>
        </p:nvSpPr>
        <p:spPr/>
        <p:txBody>
          <a:bodyPr/>
          <a:lstStyle/>
          <a:p>
            <a:r>
              <a:rPr lang="en-US" dirty="0" smtClean="0"/>
              <a:t>As we learned at the very beginning of the year, the Persians conquered the Babylonians under a king by the name of Cyrus the Great</a:t>
            </a:r>
          </a:p>
          <a:p>
            <a:r>
              <a:rPr lang="en-US" dirty="0" smtClean="0"/>
              <a:t>Can anybody summarize King Cyrus’s policies for conquered peoples?? (Hint: try to remember how he dealt with other peoples religions!)</a:t>
            </a:r>
          </a:p>
          <a:p>
            <a:r>
              <a:rPr lang="en-US" dirty="0" smtClean="0"/>
              <a:t>The Israelites were allowed to return to their homeland and rebuild their cities, especially their sacred temple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and Judea*</a:t>
            </a:r>
            <a:endParaRPr lang="en-US" dirty="0"/>
          </a:p>
        </p:txBody>
      </p:sp>
      <p:sp>
        <p:nvSpPr>
          <p:cNvPr id="3" name="Content Placeholder 2"/>
          <p:cNvSpPr>
            <a:spLocks noGrp="1"/>
          </p:cNvSpPr>
          <p:nvPr>
            <p:ph idx="1"/>
          </p:nvPr>
        </p:nvSpPr>
        <p:spPr/>
        <p:txBody>
          <a:bodyPr/>
          <a:lstStyle/>
          <a:p>
            <a:r>
              <a:rPr lang="en-US" dirty="0" smtClean="0"/>
              <a:t>The Jews were allowed to return to their homeland where they once again had to ask themselves the question: Do we want to be united with a king or divided with more freedom to rule ourselves?</a:t>
            </a:r>
          </a:p>
          <a:p>
            <a:r>
              <a:rPr lang="en-US" dirty="0" smtClean="0"/>
              <a:t>What happened when the Jews were divided?</a:t>
            </a:r>
          </a:p>
          <a:p>
            <a:r>
              <a:rPr lang="en-US" dirty="0" smtClean="0"/>
              <a:t>What happened when they decided to unite?</a:t>
            </a:r>
          </a:p>
          <a:p>
            <a:r>
              <a:rPr lang="en-US" dirty="0" smtClean="0"/>
              <a:t>So, what lessons can they learn from history?</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Rome Conquers Judea</a:t>
            </a:r>
            <a:endParaRPr lang="en-US" dirty="0"/>
          </a:p>
        </p:txBody>
      </p:sp>
      <p:sp>
        <p:nvSpPr>
          <p:cNvPr id="3" name="Content Placeholder 2"/>
          <p:cNvSpPr>
            <a:spLocks noGrp="1"/>
          </p:cNvSpPr>
          <p:nvPr>
            <p:ph idx="1"/>
          </p:nvPr>
        </p:nvSpPr>
        <p:spPr/>
        <p:txBody>
          <a:bodyPr/>
          <a:lstStyle/>
          <a:p>
            <a:r>
              <a:rPr lang="en-US" dirty="0" smtClean="0"/>
              <a:t>The Jews were a free people, but not for long.  An empire that had been growing now controlled their region: Rome</a:t>
            </a:r>
          </a:p>
          <a:p>
            <a:r>
              <a:rPr lang="en-US" dirty="0" smtClean="0"/>
              <a:t>Unlike Cyrus, who allowed the Jews to practice their religion and choose their own kings, Rome picked the leaders for the Jews</a:t>
            </a:r>
          </a:p>
          <a:p>
            <a:r>
              <a:rPr lang="en-US" dirty="0" smtClean="0"/>
              <a:t>Why would Rome want to pick the leaders of the Jews?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choice</a:t>
            </a:r>
            <a:endParaRPr lang="en-US" dirty="0"/>
          </a:p>
        </p:txBody>
      </p:sp>
      <p:sp>
        <p:nvSpPr>
          <p:cNvPr id="3" name="Content Placeholder 2"/>
          <p:cNvSpPr>
            <a:spLocks noGrp="1"/>
          </p:cNvSpPr>
          <p:nvPr>
            <p:ph idx="1"/>
          </p:nvPr>
        </p:nvSpPr>
        <p:spPr/>
        <p:txBody>
          <a:bodyPr/>
          <a:lstStyle/>
          <a:p>
            <a:r>
              <a:rPr lang="en-US" dirty="0" smtClean="0"/>
              <a:t>Once again the Jews were under control of another ruler, so they began to argue amongst themselves about what to do: should they cooperate or should they fight?</a:t>
            </a:r>
          </a:p>
          <a:p>
            <a:r>
              <a:rPr lang="en-US" dirty="0" smtClean="0"/>
              <a:t>Some decided they were going to fight back, these Jews were known as the Zealots</a:t>
            </a:r>
          </a:p>
          <a:p>
            <a:r>
              <a:rPr lang="en-US" dirty="0" smtClean="0"/>
              <a:t>Based on history, how do you think this worked out?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Diaspora</a:t>
            </a:r>
            <a:endParaRPr lang="en-US" dirty="0"/>
          </a:p>
        </p:txBody>
      </p:sp>
      <p:sp>
        <p:nvSpPr>
          <p:cNvPr id="3" name="Content Placeholder 2"/>
          <p:cNvSpPr>
            <a:spLocks noGrp="1"/>
          </p:cNvSpPr>
          <p:nvPr>
            <p:ph idx="1"/>
          </p:nvPr>
        </p:nvSpPr>
        <p:spPr/>
        <p:txBody>
          <a:bodyPr/>
          <a:lstStyle/>
          <a:p>
            <a:r>
              <a:rPr lang="en-US" dirty="0" smtClean="0"/>
              <a:t>The Zealots were defeated, the second temple was burned to the ground, and Jerusalem was taken</a:t>
            </a:r>
          </a:p>
          <a:p>
            <a:r>
              <a:rPr lang="en-US" dirty="0" smtClean="0"/>
              <a:t>This led to the Diaspora (Greek word meaning “scattered”)</a:t>
            </a:r>
          </a:p>
          <a:p>
            <a:r>
              <a:rPr lang="en-US" dirty="0" smtClean="0"/>
              <a:t>The Diaspora was the time when Jews began to leave Judea for other parts of the world</a:t>
            </a:r>
          </a:p>
          <a:p>
            <a:r>
              <a:rPr lang="en-US" dirty="0" smtClean="0"/>
              <a:t>Some Jews were taken back to Rome as slaves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3"/>
          <p:cNvSpPr/>
          <p:nvPr/>
        </p:nvSpPr>
        <p:spPr>
          <a:xfrm>
            <a:off x="2149134" y="667485"/>
            <a:ext cx="4770429" cy="42979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The Hebrews/Israelites/Jews</a:t>
            </a:r>
            <a:endParaRPr lang="en-US" sz="2800" dirty="0"/>
          </a:p>
        </p:txBody>
      </p:sp>
      <p:sp>
        <p:nvSpPr>
          <p:cNvPr id="5" name="TextBox 4"/>
          <p:cNvSpPr txBox="1"/>
          <p:nvPr/>
        </p:nvSpPr>
        <p:spPr>
          <a:xfrm>
            <a:off x="2963201" y="113487"/>
            <a:ext cx="3082895" cy="369332"/>
          </a:xfrm>
          <a:prstGeom prst="rect">
            <a:avLst/>
          </a:prstGeom>
          <a:noFill/>
        </p:spPr>
        <p:txBody>
          <a:bodyPr wrap="none" rtlCol="0">
            <a:spAutoFit/>
          </a:bodyPr>
          <a:lstStyle/>
          <a:p>
            <a:r>
              <a:rPr lang="en-US" dirty="0" smtClean="0"/>
              <a:t>Hebrews were </a:t>
            </a:r>
            <a:r>
              <a:rPr lang="en-US" b="1" u="sng" dirty="0" smtClean="0"/>
              <a:t>slaves </a:t>
            </a:r>
            <a:r>
              <a:rPr lang="en-US" dirty="0" smtClean="0"/>
              <a:t>in Egypt</a:t>
            </a:r>
            <a:endParaRPr lang="en-US" dirty="0"/>
          </a:p>
        </p:txBody>
      </p:sp>
      <p:sp>
        <p:nvSpPr>
          <p:cNvPr id="6" name="TextBox 5"/>
          <p:cNvSpPr txBox="1"/>
          <p:nvPr/>
        </p:nvSpPr>
        <p:spPr>
          <a:xfrm>
            <a:off x="6626500" y="1009367"/>
            <a:ext cx="1715847" cy="646331"/>
          </a:xfrm>
          <a:prstGeom prst="rect">
            <a:avLst/>
          </a:prstGeom>
          <a:noFill/>
        </p:spPr>
        <p:txBody>
          <a:bodyPr wrap="none" rtlCol="0">
            <a:spAutoFit/>
          </a:bodyPr>
          <a:lstStyle/>
          <a:p>
            <a:r>
              <a:rPr lang="en-US" dirty="0" smtClean="0"/>
              <a:t>Moses </a:t>
            </a:r>
            <a:r>
              <a:rPr lang="en-US" b="1" u="sng" dirty="0" smtClean="0"/>
              <a:t>frees </a:t>
            </a:r>
            <a:r>
              <a:rPr lang="en-US" dirty="0" smtClean="0"/>
              <a:t>the</a:t>
            </a:r>
          </a:p>
          <a:p>
            <a:r>
              <a:rPr lang="en-US" dirty="0" smtClean="0"/>
              <a:t>Hebrews</a:t>
            </a:r>
            <a:endParaRPr lang="en-US" dirty="0"/>
          </a:p>
        </p:txBody>
      </p:sp>
      <p:sp>
        <p:nvSpPr>
          <p:cNvPr id="8" name="TextBox 7"/>
          <p:cNvSpPr txBox="1"/>
          <p:nvPr/>
        </p:nvSpPr>
        <p:spPr>
          <a:xfrm>
            <a:off x="6919563" y="2934110"/>
            <a:ext cx="2188445" cy="923330"/>
          </a:xfrm>
          <a:prstGeom prst="rect">
            <a:avLst/>
          </a:prstGeom>
          <a:noFill/>
        </p:spPr>
        <p:txBody>
          <a:bodyPr wrap="none" rtlCol="0">
            <a:spAutoFit/>
          </a:bodyPr>
          <a:lstStyle/>
          <a:p>
            <a:r>
              <a:rPr lang="en-US" dirty="0" smtClean="0"/>
              <a:t>Wander in desert for</a:t>
            </a:r>
          </a:p>
          <a:p>
            <a:r>
              <a:rPr lang="en-US" dirty="0" smtClean="0"/>
              <a:t>40 years (</a:t>
            </a:r>
            <a:r>
              <a:rPr lang="en-US" b="1" u="sng" dirty="0" smtClean="0"/>
              <a:t>slaves </a:t>
            </a:r>
            <a:r>
              <a:rPr lang="en-US" dirty="0" smtClean="0"/>
              <a:t>to </a:t>
            </a:r>
          </a:p>
          <a:p>
            <a:r>
              <a:rPr lang="en-US" dirty="0" smtClean="0"/>
              <a:t>God)</a:t>
            </a:r>
            <a:endParaRPr lang="en-US" dirty="0"/>
          </a:p>
        </p:txBody>
      </p:sp>
      <p:sp>
        <p:nvSpPr>
          <p:cNvPr id="9" name="TextBox 8"/>
          <p:cNvSpPr txBox="1"/>
          <p:nvPr/>
        </p:nvSpPr>
        <p:spPr>
          <a:xfrm>
            <a:off x="5809054" y="4870192"/>
            <a:ext cx="2221018" cy="646331"/>
          </a:xfrm>
          <a:prstGeom prst="rect">
            <a:avLst/>
          </a:prstGeom>
          <a:noFill/>
        </p:spPr>
        <p:txBody>
          <a:bodyPr wrap="none" rtlCol="0">
            <a:spAutoFit/>
          </a:bodyPr>
          <a:lstStyle/>
          <a:p>
            <a:r>
              <a:rPr lang="en-US" dirty="0" smtClean="0"/>
              <a:t>Return to homeland,</a:t>
            </a:r>
          </a:p>
          <a:p>
            <a:r>
              <a:rPr lang="en-US" dirty="0" smtClean="0"/>
              <a:t>Elect kings, are </a:t>
            </a:r>
            <a:r>
              <a:rPr lang="en-US" b="1" u="sng" dirty="0" smtClean="0"/>
              <a:t>free</a:t>
            </a:r>
          </a:p>
        </p:txBody>
      </p:sp>
      <p:sp>
        <p:nvSpPr>
          <p:cNvPr id="10" name="TextBox 9"/>
          <p:cNvSpPr txBox="1"/>
          <p:nvPr/>
        </p:nvSpPr>
        <p:spPr>
          <a:xfrm>
            <a:off x="2674138" y="5068939"/>
            <a:ext cx="1880631" cy="923330"/>
          </a:xfrm>
          <a:prstGeom prst="rect">
            <a:avLst/>
          </a:prstGeom>
          <a:noFill/>
        </p:spPr>
        <p:txBody>
          <a:bodyPr wrap="none" rtlCol="0">
            <a:spAutoFit/>
          </a:bodyPr>
          <a:lstStyle/>
          <a:p>
            <a:r>
              <a:rPr lang="en-US" dirty="0" smtClean="0"/>
              <a:t>Babylonian</a:t>
            </a:r>
          </a:p>
          <a:p>
            <a:r>
              <a:rPr lang="en-US" dirty="0" smtClean="0"/>
              <a:t>Captivity </a:t>
            </a:r>
            <a:r>
              <a:rPr lang="en-US" dirty="0" err="1" smtClean="0">
                <a:sym typeface="Wingdings"/>
              </a:rPr>
              <a:t></a:t>
            </a:r>
            <a:r>
              <a:rPr lang="en-US" dirty="0" smtClean="0">
                <a:sym typeface="Wingdings"/>
              </a:rPr>
              <a:t> back</a:t>
            </a:r>
          </a:p>
          <a:p>
            <a:r>
              <a:rPr lang="en-US" dirty="0" smtClean="0">
                <a:sym typeface="Wingdings"/>
              </a:rPr>
              <a:t>t</a:t>
            </a:r>
            <a:r>
              <a:rPr lang="en-US" dirty="0" smtClean="0">
                <a:sym typeface="Wingdings"/>
              </a:rPr>
              <a:t>o being </a:t>
            </a:r>
            <a:r>
              <a:rPr lang="en-US" b="1" u="sng" dirty="0" smtClean="0">
                <a:sym typeface="Wingdings"/>
              </a:rPr>
              <a:t>slaves</a:t>
            </a:r>
            <a:endParaRPr lang="en-US" b="1" u="sng" dirty="0"/>
          </a:p>
        </p:txBody>
      </p:sp>
      <p:sp>
        <p:nvSpPr>
          <p:cNvPr id="11" name="TextBox 10"/>
          <p:cNvSpPr txBox="1"/>
          <p:nvPr/>
        </p:nvSpPr>
        <p:spPr>
          <a:xfrm>
            <a:off x="253924" y="3580441"/>
            <a:ext cx="1921545" cy="923330"/>
          </a:xfrm>
          <a:prstGeom prst="rect">
            <a:avLst/>
          </a:prstGeom>
          <a:noFill/>
        </p:spPr>
        <p:txBody>
          <a:bodyPr wrap="none" rtlCol="0">
            <a:spAutoFit/>
          </a:bodyPr>
          <a:lstStyle/>
          <a:p>
            <a:r>
              <a:rPr lang="en-US" dirty="0" smtClean="0"/>
              <a:t>Cyrus allows</a:t>
            </a:r>
          </a:p>
          <a:p>
            <a:r>
              <a:rPr lang="en-US" dirty="0" smtClean="0"/>
              <a:t>t</a:t>
            </a:r>
            <a:r>
              <a:rPr lang="en-US" dirty="0" smtClean="0"/>
              <a:t>hem to return,</a:t>
            </a:r>
          </a:p>
          <a:p>
            <a:r>
              <a:rPr lang="en-US" dirty="0" smtClean="0"/>
              <a:t>b</a:t>
            </a:r>
            <a:r>
              <a:rPr lang="en-US" dirty="0" smtClean="0"/>
              <a:t>ack to being </a:t>
            </a:r>
            <a:r>
              <a:rPr lang="en-US" b="1" u="sng" dirty="0" smtClean="0"/>
              <a:t>free</a:t>
            </a:r>
            <a:endParaRPr lang="en-US" b="1" u="sng" dirty="0"/>
          </a:p>
        </p:txBody>
      </p:sp>
      <p:sp>
        <p:nvSpPr>
          <p:cNvPr id="12" name="TextBox 11"/>
          <p:cNvSpPr txBox="1"/>
          <p:nvPr/>
        </p:nvSpPr>
        <p:spPr>
          <a:xfrm>
            <a:off x="253924" y="1332532"/>
            <a:ext cx="1719792" cy="646331"/>
          </a:xfrm>
          <a:prstGeom prst="rect">
            <a:avLst/>
          </a:prstGeom>
          <a:noFill/>
        </p:spPr>
        <p:txBody>
          <a:bodyPr wrap="none" rtlCol="0">
            <a:spAutoFit/>
          </a:bodyPr>
          <a:lstStyle/>
          <a:p>
            <a:r>
              <a:rPr lang="en-US" dirty="0" smtClean="0"/>
              <a:t>Diaspora, some</a:t>
            </a:r>
          </a:p>
          <a:p>
            <a:r>
              <a:rPr lang="en-US" dirty="0" smtClean="0"/>
              <a:t>taken as </a:t>
            </a:r>
            <a:r>
              <a:rPr lang="en-US" b="1" u="sng" dirty="0" smtClean="0"/>
              <a:t>slaves</a:t>
            </a:r>
          </a:p>
        </p:txBody>
      </p:sp>
      <p:cxnSp>
        <p:nvCxnSpPr>
          <p:cNvPr id="14" name="Straight Arrow Connector 13"/>
          <p:cNvCxnSpPr/>
          <p:nvPr/>
        </p:nvCxnSpPr>
        <p:spPr>
          <a:xfrm>
            <a:off x="6046096" y="482819"/>
            <a:ext cx="580404" cy="5265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16200000" flipH="1">
            <a:off x="7036209" y="2432064"/>
            <a:ext cx="955247" cy="488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rot="5400000">
            <a:off x="7074271" y="3914391"/>
            <a:ext cx="1012752" cy="8988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rot="10800000" flipV="1">
            <a:off x="4554770" y="5291038"/>
            <a:ext cx="997163" cy="4232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10800000">
            <a:off x="1172257" y="4870193"/>
            <a:ext cx="1003213" cy="6463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rot="5400000" flipH="1" flipV="1">
            <a:off x="382653" y="2792040"/>
            <a:ext cx="1123329" cy="325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Monotheism</a:t>
            </a:r>
            <a:endParaRPr lang="en-US" dirty="0"/>
          </a:p>
        </p:txBody>
      </p:sp>
      <p:sp>
        <p:nvSpPr>
          <p:cNvPr id="3" name="Content Placeholder 2"/>
          <p:cNvSpPr>
            <a:spLocks noGrp="1"/>
          </p:cNvSpPr>
          <p:nvPr>
            <p:ph idx="1"/>
          </p:nvPr>
        </p:nvSpPr>
        <p:spPr/>
        <p:txBody>
          <a:bodyPr/>
          <a:lstStyle/>
          <a:p>
            <a:r>
              <a:rPr lang="en-US" dirty="0" smtClean="0"/>
              <a:t>Up until this point, we have only studied polytheistic religions</a:t>
            </a:r>
          </a:p>
          <a:p>
            <a:r>
              <a:rPr lang="en-US" dirty="0" smtClean="0"/>
              <a:t>Judaism is monotheistic, meaning “one god”</a:t>
            </a:r>
          </a:p>
          <a:p>
            <a:r>
              <a:rPr lang="en-US" dirty="0" smtClean="0"/>
              <a:t>The term Judaism comes from the tribe of Judah, one of the 12 tribes that descended from Abraham (the father of the Jews)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Judaism Today</a:t>
            </a:r>
            <a:endParaRPr lang="en-US" dirty="0"/>
          </a:p>
        </p:txBody>
      </p:sp>
      <p:sp>
        <p:nvSpPr>
          <p:cNvPr id="3" name="Content Placeholder 2"/>
          <p:cNvSpPr>
            <a:spLocks noGrp="1"/>
          </p:cNvSpPr>
          <p:nvPr>
            <p:ph idx="1"/>
          </p:nvPr>
        </p:nvSpPr>
        <p:spPr/>
        <p:txBody>
          <a:bodyPr/>
          <a:lstStyle/>
          <a:p>
            <a:r>
              <a:rPr lang="en-US" dirty="0" smtClean="0"/>
              <a:t>After the Diaspora, the Jewish people worried that they would lose their faith and identity</a:t>
            </a:r>
          </a:p>
          <a:p>
            <a:r>
              <a:rPr lang="en-US" dirty="0" smtClean="0"/>
              <a:t>Wherever Jews settled, they set up </a:t>
            </a:r>
            <a:r>
              <a:rPr lang="en-US" u="sng" dirty="0" smtClean="0"/>
              <a:t>synagogues</a:t>
            </a:r>
            <a:r>
              <a:rPr lang="en-US" dirty="0" smtClean="0"/>
              <a:t>, which are places for prayer and worship</a:t>
            </a:r>
          </a:p>
          <a:p>
            <a:r>
              <a:rPr lang="en-US" dirty="0" smtClean="0"/>
              <a:t>The religious leaders are known as </a:t>
            </a:r>
            <a:r>
              <a:rPr lang="en-US" u="sng" dirty="0" smtClean="0"/>
              <a:t>rabbis</a:t>
            </a:r>
            <a:endParaRPr 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Israelites</a:t>
            </a:r>
            <a:endParaRPr lang="en-US" dirty="0"/>
          </a:p>
        </p:txBody>
      </p:sp>
      <p:sp>
        <p:nvSpPr>
          <p:cNvPr id="3" name="Content Placeholder 2"/>
          <p:cNvSpPr>
            <a:spLocks noGrp="1"/>
          </p:cNvSpPr>
          <p:nvPr>
            <p:ph idx="1"/>
          </p:nvPr>
        </p:nvSpPr>
        <p:spPr/>
        <p:txBody>
          <a:bodyPr/>
          <a:lstStyle/>
          <a:p>
            <a:r>
              <a:rPr lang="en-US" dirty="0" smtClean="0"/>
              <a:t>Over time, the Hebrews took the name Israelites (where we get the country Israel)</a:t>
            </a:r>
          </a:p>
          <a:p>
            <a:r>
              <a:rPr lang="en-US" dirty="0" smtClean="0"/>
              <a:t>For a while the Israelites were the slaves of the Egyptians</a:t>
            </a:r>
          </a:p>
          <a:p>
            <a:r>
              <a:rPr lang="en-US" dirty="0" smtClean="0"/>
              <a:t>What do you think the Egyptians made the Israelite slaves do?</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Moses</a:t>
            </a:r>
            <a:endParaRPr lang="en-US" dirty="0"/>
          </a:p>
        </p:txBody>
      </p:sp>
      <p:sp>
        <p:nvSpPr>
          <p:cNvPr id="3" name="Content Placeholder 2"/>
          <p:cNvSpPr>
            <a:spLocks noGrp="1"/>
          </p:cNvSpPr>
          <p:nvPr>
            <p:ph idx="1"/>
          </p:nvPr>
        </p:nvSpPr>
        <p:spPr/>
        <p:txBody>
          <a:bodyPr/>
          <a:lstStyle/>
          <a:p>
            <a:r>
              <a:rPr lang="en-US" dirty="0" smtClean="0"/>
              <a:t>The Israelites remained the slaves of Egypt until a man named Moses helped them leave</a:t>
            </a:r>
          </a:p>
          <a:p>
            <a:r>
              <a:rPr lang="en-US" dirty="0" smtClean="0"/>
              <a:t>The Exodus (meaning departure of a large group of people) was the time when the Israelites left Egypt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Exodus</a:t>
            </a:r>
            <a:endParaRPr lang="en-US" dirty="0"/>
          </a:p>
        </p:txBody>
      </p:sp>
      <p:sp>
        <p:nvSpPr>
          <p:cNvPr id="3" name="Content Placeholder 2"/>
          <p:cNvSpPr>
            <a:spLocks noGrp="1"/>
          </p:cNvSpPr>
          <p:nvPr>
            <p:ph idx="1"/>
          </p:nvPr>
        </p:nvSpPr>
        <p:spPr/>
        <p:txBody>
          <a:bodyPr/>
          <a:lstStyle/>
          <a:p>
            <a:r>
              <a:rPr lang="en-US" dirty="0" smtClean="0"/>
              <a:t>After the Israelites left Egypt, they wandered around the Sinai desert for 40 years</a:t>
            </a:r>
          </a:p>
          <a:p>
            <a:r>
              <a:rPr lang="en-US" dirty="0" smtClean="0"/>
              <a:t>According to the Torah, Moses went to the top of Mount Sinai and God gave him two stone tablets known as the Ten Commandments</a:t>
            </a:r>
          </a:p>
          <a:p>
            <a:r>
              <a:rPr lang="en-US" dirty="0" smtClean="0"/>
              <a:t>The Ten Commandments became the basis of the laws for the Israelites</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to Canaan</a:t>
            </a:r>
            <a:endParaRPr lang="en-US" dirty="0"/>
          </a:p>
        </p:txBody>
      </p:sp>
      <p:sp>
        <p:nvSpPr>
          <p:cNvPr id="3" name="Content Placeholder 2"/>
          <p:cNvSpPr>
            <a:spLocks noGrp="1"/>
          </p:cNvSpPr>
          <p:nvPr>
            <p:ph idx="1"/>
          </p:nvPr>
        </p:nvSpPr>
        <p:spPr/>
        <p:txBody>
          <a:bodyPr/>
          <a:lstStyle/>
          <a:p>
            <a:r>
              <a:rPr lang="en-US" dirty="0" smtClean="0"/>
              <a:t>The giving of the Ten Commandments led to the Israelites moving back to their original home (</a:t>
            </a:r>
            <a:r>
              <a:rPr lang="en-US" dirty="0" err="1" smtClean="0"/>
              <a:t>Canaan</a:t>
            </a:r>
            <a:r>
              <a:rPr lang="en-US" dirty="0" err="1" smtClean="0">
                <a:sym typeface="Wingdings"/>
              </a:rPr>
              <a:t>Mesopotamia</a:t>
            </a:r>
            <a:r>
              <a:rPr lang="en-US" dirty="0" smtClean="0"/>
              <a:t>)</a:t>
            </a:r>
          </a:p>
          <a:p>
            <a:r>
              <a:rPr lang="en-US" dirty="0" smtClean="0"/>
              <a:t>When they got back to Canaan, the Israelites divided into 12 tribes and spread out to establish cities</a:t>
            </a:r>
          </a:p>
          <a:p>
            <a:r>
              <a:rPr lang="en-US" dirty="0" smtClean="0"/>
              <a:t>This was not a peaceful time; fighting continued for 200 years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Kingdoms and Captivity</a:t>
            </a:r>
            <a:endParaRPr lang="en-US" dirty="0"/>
          </a:p>
        </p:txBody>
      </p:sp>
      <p:sp>
        <p:nvSpPr>
          <p:cNvPr id="3" name="Content Placeholder 2"/>
          <p:cNvSpPr>
            <a:spLocks noGrp="1"/>
          </p:cNvSpPr>
          <p:nvPr>
            <p:ph idx="1"/>
          </p:nvPr>
        </p:nvSpPr>
        <p:spPr/>
        <p:txBody>
          <a:bodyPr/>
          <a:lstStyle/>
          <a:p>
            <a:r>
              <a:rPr lang="en-US" dirty="0" smtClean="0"/>
              <a:t>Recall some knowledge: when the Israelites returned to Canaan from wandering in the Sinai Desert, there was lots of fighting and clashing with the inhabitants of the region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Kingdoms and Captivity</a:t>
            </a:r>
            <a:endParaRPr lang="en-US" dirty="0"/>
          </a:p>
        </p:txBody>
      </p:sp>
      <p:sp>
        <p:nvSpPr>
          <p:cNvPr id="3" name="Content Placeholder 2"/>
          <p:cNvSpPr>
            <a:spLocks noGrp="1"/>
          </p:cNvSpPr>
          <p:nvPr>
            <p:ph idx="1"/>
          </p:nvPr>
        </p:nvSpPr>
        <p:spPr/>
        <p:txBody>
          <a:bodyPr/>
          <a:lstStyle/>
          <a:p>
            <a:r>
              <a:rPr lang="en-US" dirty="0" smtClean="0"/>
              <a:t>The Israelites’ beliefs set them apart from the other cultures in Mesopotamia and the surrounding regions</a:t>
            </a:r>
          </a:p>
          <a:p>
            <a:r>
              <a:rPr lang="en-US" dirty="0" smtClean="0"/>
              <a:t>In 1029 B.C.E, a group named the Philistines began to invade the Israelites</a:t>
            </a:r>
          </a:p>
          <a:p>
            <a:r>
              <a:rPr lang="en-US" dirty="0" smtClean="0"/>
              <a:t>The Israelites were divided up into 12 different tribes, so they were not united and therefore were weak, they knew they had to unite themselves or be defeated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Kings</a:t>
            </a:r>
            <a:endParaRPr lang="en-US" dirty="0"/>
          </a:p>
        </p:txBody>
      </p:sp>
      <p:sp>
        <p:nvSpPr>
          <p:cNvPr id="3" name="Content Placeholder 2"/>
          <p:cNvSpPr>
            <a:spLocks noGrp="1"/>
          </p:cNvSpPr>
          <p:nvPr>
            <p:ph idx="1"/>
          </p:nvPr>
        </p:nvSpPr>
        <p:spPr/>
        <p:txBody>
          <a:bodyPr/>
          <a:lstStyle/>
          <a:p>
            <a:r>
              <a:rPr lang="en-US" dirty="0" smtClean="0"/>
              <a:t>The Israelites selected Saul as their first king, who helped the Israelites take back some land from the Philistines</a:t>
            </a:r>
          </a:p>
          <a:p>
            <a:r>
              <a:rPr lang="en-US" dirty="0" smtClean="0"/>
              <a:t>After Saul, the Israelites selected a new king, David, who helped the Israelites drive out the rest of the Philistines</a:t>
            </a:r>
          </a:p>
          <a:p>
            <a:r>
              <a:rPr lang="en-US" dirty="0" smtClean="0"/>
              <a:t>After David came Solomon, David’s son.  With David as king, Israel became a powerful nation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11760</TotalTime>
  <Words>1110</Words>
  <Application>Microsoft Macintosh PowerPoint</Application>
  <PresentationFormat>On-screen Show (4:3)</PresentationFormat>
  <Paragraphs>90</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Travelogue</vt:lpstr>
      <vt:lpstr>The Ancient Hebrews</vt:lpstr>
      <vt:lpstr>Monotheism</vt:lpstr>
      <vt:lpstr>The Israelites</vt:lpstr>
      <vt:lpstr>Moses</vt:lpstr>
      <vt:lpstr>After the Exodus</vt:lpstr>
      <vt:lpstr>Return to Canaan</vt:lpstr>
      <vt:lpstr>Kingdoms and Captivity</vt:lpstr>
      <vt:lpstr>Kingdoms and Captivity</vt:lpstr>
      <vt:lpstr>The First Kings</vt:lpstr>
      <vt:lpstr>A Kingdom Divided</vt:lpstr>
      <vt:lpstr>A Kingdom Divided</vt:lpstr>
      <vt:lpstr>Both Kingdoms Conquered</vt:lpstr>
      <vt:lpstr>Babylonian Captivity</vt:lpstr>
      <vt:lpstr>The Temple is Rebuilt</vt:lpstr>
      <vt:lpstr>*Rome and Judea*</vt:lpstr>
      <vt:lpstr>Rome Conquers Judea</vt:lpstr>
      <vt:lpstr>Another choice</vt:lpstr>
      <vt:lpstr>The Diaspora</vt:lpstr>
      <vt:lpstr>Slide 19</vt:lpstr>
      <vt:lpstr>Judaism Today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Ancient Hebrews</dc:title>
  <dc:creator>Andrew Chapin</dc:creator>
  <cp:lastModifiedBy>Andrew Chapin</cp:lastModifiedBy>
  <cp:revision>22</cp:revision>
  <dcterms:created xsi:type="dcterms:W3CDTF">2011-03-15T15:40:37Z</dcterms:created>
  <dcterms:modified xsi:type="dcterms:W3CDTF">2011-03-23T11:20:34Z</dcterms:modified>
</cp:coreProperties>
</file>